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1" r:id="rId9"/>
    <p:sldId id="270" r:id="rId10"/>
    <p:sldId id="262" r:id="rId11"/>
    <p:sldId id="265" r:id="rId12"/>
    <p:sldId id="266" r:id="rId13"/>
    <p:sldId id="274" r:id="rId14"/>
    <p:sldId id="267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2122E-77BC-485B-AC51-0B0FBD5C7AC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58B7799-545A-4310-858A-B1D54D184563}">
      <dgm:prSet/>
      <dgm:spPr/>
      <dgm:t>
        <a:bodyPr/>
        <a:lstStyle/>
        <a:p>
          <a:pPr>
            <a:defRPr cap="all"/>
          </a:pPr>
          <a:r>
            <a:rPr lang="en-US"/>
            <a:t>Caffe: Portable. Low level, so hard and painful.</a:t>
          </a:r>
        </a:p>
      </dgm:t>
    </dgm:pt>
    <dgm:pt modelId="{6CA9D8E3-E6CA-4723-A125-9E92B0DC49D9}" type="parTrans" cxnId="{93526546-2105-4E2F-8F87-BBEE855DAA54}">
      <dgm:prSet/>
      <dgm:spPr/>
      <dgm:t>
        <a:bodyPr/>
        <a:lstStyle/>
        <a:p>
          <a:endParaRPr lang="en-US"/>
        </a:p>
      </dgm:t>
    </dgm:pt>
    <dgm:pt modelId="{80BC1F7B-9DC9-4B0E-9657-52DDABFF96A3}" type="sibTrans" cxnId="{93526546-2105-4E2F-8F87-BBEE855DAA54}">
      <dgm:prSet/>
      <dgm:spPr/>
      <dgm:t>
        <a:bodyPr/>
        <a:lstStyle/>
        <a:p>
          <a:endParaRPr lang="en-US"/>
        </a:p>
      </dgm:t>
    </dgm:pt>
    <dgm:pt modelId="{042441BD-7415-47F1-B8EF-A545D44886C2}">
      <dgm:prSet/>
      <dgm:spPr/>
      <dgm:t>
        <a:bodyPr/>
        <a:lstStyle/>
        <a:p>
          <a:pPr>
            <a:defRPr cap="all"/>
          </a:pPr>
          <a:r>
            <a:rPr lang="en-US"/>
            <a:t>Tensorflow: rich in functionality, but the code is hard to read (not python-like).</a:t>
          </a:r>
        </a:p>
      </dgm:t>
    </dgm:pt>
    <dgm:pt modelId="{4F718565-C1ED-4B80-AE60-CBF7A6206F9F}" type="parTrans" cxnId="{DFF467C0-C627-4646-8C31-7BB52C94D355}">
      <dgm:prSet/>
      <dgm:spPr/>
      <dgm:t>
        <a:bodyPr/>
        <a:lstStyle/>
        <a:p>
          <a:endParaRPr lang="en-US"/>
        </a:p>
      </dgm:t>
    </dgm:pt>
    <dgm:pt modelId="{13CCA8D7-5BA4-4ACA-8A9B-4079C4F2164E}" type="sibTrans" cxnId="{DFF467C0-C627-4646-8C31-7BB52C94D355}">
      <dgm:prSet/>
      <dgm:spPr/>
      <dgm:t>
        <a:bodyPr/>
        <a:lstStyle/>
        <a:p>
          <a:endParaRPr lang="en-US"/>
        </a:p>
      </dgm:t>
    </dgm:pt>
    <dgm:pt modelId="{B0875D5A-554D-45C8-9C1B-14EFF3F2CC7B}">
      <dgm:prSet/>
      <dgm:spPr/>
      <dgm:t>
        <a:bodyPr/>
        <a:lstStyle/>
        <a:p>
          <a:pPr>
            <a:defRPr cap="all"/>
          </a:pPr>
          <a:r>
            <a:rPr lang="en-US"/>
            <a:t>Keras: simplest and easiest to use. hard to implement anything sophisticated.</a:t>
          </a:r>
        </a:p>
      </dgm:t>
    </dgm:pt>
    <dgm:pt modelId="{EC781F99-9D94-4E6E-AD65-19596AEC47B5}" type="parTrans" cxnId="{CB450783-15DF-47EB-BC66-9A6D05DAD6E9}">
      <dgm:prSet/>
      <dgm:spPr/>
      <dgm:t>
        <a:bodyPr/>
        <a:lstStyle/>
        <a:p>
          <a:endParaRPr lang="en-US"/>
        </a:p>
      </dgm:t>
    </dgm:pt>
    <dgm:pt modelId="{31372788-EF81-4DDC-81F9-61DD1C39B6CD}" type="sibTrans" cxnId="{CB450783-15DF-47EB-BC66-9A6D05DAD6E9}">
      <dgm:prSet/>
      <dgm:spPr/>
      <dgm:t>
        <a:bodyPr/>
        <a:lstStyle/>
        <a:p>
          <a:endParaRPr lang="en-US"/>
        </a:p>
      </dgm:t>
    </dgm:pt>
    <dgm:pt modelId="{DE30E1C7-700D-44E2-881F-DB6D663B4EF0}">
      <dgm:prSet/>
      <dgm:spPr/>
      <dgm:t>
        <a:bodyPr/>
        <a:lstStyle/>
        <a:p>
          <a:pPr>
            <a:defRPr cap="all"/>
          </a:pPr>
          <a:r>
            <a:rPr lang="en-US"/>
            <a:t>Pytorch: Flexible, easy to read. Might be slow for complicated programs.</a:t>
          </a:r>
        </a:p>
      </dgm:t>
    </dgm:pt>
    <dgm:pt modelId="{1591230A-42E6-40B5-91A7-CD36DA623902}" type="parTrans" cxnId="{5BAF7725-EEB7-4D29-B23E-A5D341F2F842}">
      <dgm:prSet/>
      <dgm:spPr/>
      <dgm:t>
        <a:bodyPr/>
        <a:lstStyle/>
        <a:p>
          <a:endParaRPr lang="en-US"/>
        </a:p>
      </dgm:t>
    </dgm:pt>
    <dgm:pt modelId="{604A8EB0-A3A8-4F91-84F9-A90E440FAA87}" type="sibTrans" cxnId="{5BAF7725-EEB7-4D29-B23E-A5D341F2F842}">
      <dgm:prSet/>
      <dgm:spPr/>
      <dgm:t>
        <a:bodyPr/>
        <a:lstStyle/>
        <a:p>
          <a:endParaRPr lang="en-US"/>
        </a:p>
      </dgm:t>
    </dgm:pt>
    <dgm:pt modelId="{50D9C340-ED95-4E35-B525-5F99F08AAC52}" type="pres">
      <dgm:prSet presAssocID="{F442122E-77BC-485B-AC51-0B0FBD5C7AC2}" presName="root" presStyleCnt="0">
        <dgm:presLayoutVars>
          <dgm:dir/>
          <dgm:resizeHandles val="exact"/>
        </dgm:presLayoutVars>
      </dgm:prSet>
      <dgm:spPr/>
    </dgm:pt>
    <dgm:pt modelId="{C3607F24-2313-40F2-9302-9F9D64E697D1}" type="pres">
      <dgm:prSet presAssocID="{458B7799-545A-4310-858A-B1D54D184563}" presName="compNode" presStyleCnt="0"/>
      <dgm:spPr/>
    </dgm:pt>
    <dgm:pt modelId="{0BE96981-4798-4692-9672-6DB2F1E2210D}" type="pres">
      <dgm:prSet presAssocID="{458B7799-545A-4310-858A-B1D54D184563}" presName="iconBgRect" presStyleLbl="bgShp" presStyleIdx="0" presStyleCnt="4"/>
      <dgm:spPr/>
    </dgm:pt>
    <dgm:pt modelId="{0BC88731-A405-400C-BD1C-B1E7FBA32515}" type="pres">
      <dgm:prSet presAssocID="{458B7799-545A-4310-858A-B1D54D184563}" presName="iconRect" presStyleLbl="node1" presStyleIdx="0" presStyleCnt="4" custLinFactNeighborX="290" custLinFactNeighborY="1804"/>
      <dgm:spPr>
        <a:solidFill>
          <a:schemeClr val="accent2"/>
        </a:solidFill>
        <a:ln>
          <a:noFill/>
        </a:ln>
      </dgm:spPr>
    </dgm:pt>
    <dgm:pt modelId="{017E8217-B17C-4C7B-A3B7-AD186F729CDB}" type="pres">
      <dgm:prSet presAssocID="{458B7799-545A-4310-858A-B1D54D184563}" presName="spaceRect" presStyleCnt="0"/>
      <dgm:spPr/>
    </dgm:pt>
    <dgm:pt modelId="{CF8DB4AF-00D5-4489-8278-27AFCA115C21}" type="pres">
      <dgm:prSet presAssocID="{458B7799-545A-4310-858A-B1D54D184563}" presName="textRect" presStyleLbl="revTx" presStyleIdx="0" presStyleCnt="4">
        <dgm:presLayoutVars>
          <dgm:chMax val="1"/>
          <dgm:chPref val="1"/>
        </dgm:presLayoutVars>
      </dgm:prSet>
      <dgm:spPr/>
    </dgm:pt>
    <dgm:pt modelId="{109D70BE-DB85-4481-A655-D8236ECEC123}" type="pres">
      <dgm:prSet presAssocID="{80BC1F7B-9DC9-4B0E-9657-52DDABFF96A3}" presName="sibTrans" presStyleCnt="0"/>
      <dgm:spPr/>
    </dgm:pt>
    <dgm:pt modelId="{02DCA12A-EDB8-4865-B951-8226694E6F1D}" type="pres">
      <dgm:prSet presAssocID="{042441BD-7415-47F1-B8EF-A545D44886C2}" presName="compNode" presStyleCnt="0"/>
      <dgm:spPr/>
    </dgm:pt>
    <dgm:pt modelId="{3EBBFDA3-FEC4-4743-9F80-DF863DB03FED}" type="pres">
      <dgm:prSet presAssocID="{042441BD-7415-47F1-B8EF-A545D44886C2}" presName="iconBgRect" presStyleLbl="bgShp" presStyleIdx="1" presStyleCnt="4"/>
      <dgm:spPr/>
    </dgm:pt>
    <dgm:pt modelId="{2175CDB6-93EF-4F4A-AC92-B188751BEF58}" type="pres">
      <dgm:prSet presAssocID="{042441BD-7415-47F1-B8EF-A545D44886C2}" presName="iconRect" presStyleLbl="node1" presStyleIdx="1" presStyleCnt="4"/>
      <dgm:spPr>
        <a:ln>
          <a:noFill/>
        </a:ln>
      </dgm:spPr>
    </dgm:pt>
    <dgm:pt modelId="{72504BC1-200A-4146-B92D-BDACA778AC0D}" type="pres">
      <dgm:prSet presAssocID="{042441BD-7415-47F1-B8EF-A545D44886C2}" presName="spaceRect" presStyleCnt="0"/>
      <dgm:spPr/>
    </dgm:pt>
    <dgm:pt modelId="{BA687361-DD51-4DA7-BD58-FC63D5D60DA9}" type="pres">
      <dgm:prSet presAssocID="{042441BD-7415-47F1-B8EF-A545D44886C2}" presName="textRect" presStyleLbl="revTx" presStyleIdx="1" presStyleCnt="4">
        <dgm:presLayoutVars>
          <dgm:chMax val="1"/>
          <dgm:chPref val="1"/>
        </dgm:presLayoutVars>
      </dgm:prSet>
      <dgm:spPr/>
    </dgm:pt>
    <dgm:pt modelId="{975CEE95-44E4-4BC0-89E7-45182DC90336}" type="pres">
      <dgm:prSet presAssocID="{13CCA8D7-5BA4-4ACA-8A9B-4079C4F2164E}" presName="sibTrans" presStyleCnt="0"/>
      <dgm:spPr/>
    </dgm:pt>
    <dgm:pt modelId="{356E60ED-4E5B-4264-90B6-2D207F25DD9B}" type="pres">
      <dgm:prSet presAssocID="{B0875D5A-554D-45C8-9C1B-14EFF3F2CC7B}" presName="compNode" presStyleCnt="0"/>
      <dgm:spPr/>
    </dgm:pt>
    <dgm:pt modelId="{82B56F67-BC1F-40C4-A8EC-A6B51761AE15}" type="pres">
      <dgm:prSet presAssocID="{B0875D5A-554D-45C8-9C1B-14EFF3F2CC7B}" presName="iconBgRect" presStyleLbl="bgShp" presStyleIdx="2" presStyleCnt="4"/>
      <dgm:spPr/>
    </dgm:pt>
    <dgm:pt modelId="{611DFBC6-7123-400D-8B76-9EEEC22CC50B}" type="pres">
      <dgm:prSet presAssocID="{B0875D5A-554D-45C8-9C1B-14EFF3F2CC7B}" presName="iconRect" presStyleLbl="node1" presStyleIdx="2" presStyleCnt="4"/>
      <dgm:spPr>
        <a:ln>
          <a:noFill/>
        </a:ln>
      </dgm:spPr>
    </dgm:pt>
    <dgm:pt modelId="{B1FC9D55-1BF1-4061-ABE6-5BF6D69CA199}" type="pres">
      <dgm:prSet presAssocID="{B0875D5A-554D-45C8-9C1B-14EFF3F2CC7B}" presName="spaceRect" presStyleCnt="0"/>
      <dgm:spPr/>
    </dgm:pt>
    <dgm:pt modelId="{217A624E-A842-486E-95F9-8B4ABDA5D7BA}" type="pres">
      <dgm:prSet presAssocID="{B0875D5A-554D-45C8-9C1B-14EFF3F2CC7B}" presName="textRect" presStyleLbl="revTx" presStyleIdx="2" presStyleCnt="4">
        <dgm:presLayoutVars>
          <dgm:chMax val="1"/>
          <dgm:chPref val="1"/>
        </dgm:presLayoutVars>
      </dgm:prSet>
      <dgm:spPr/>
    </dgm:pt>
    <dgm:pt modelId="{6B58EA8F-198E-4A8C-ABAF-BD1F740C5C2A}" type="pres">
      <dgm:prSet presAssocID="{31372788-EF81-4DDC-81F9-61DD1C39B6CD}" presName="sibTrans" presStyleCnt="0"/>
      <dgm:spPr/>
    </dgm:pt>
    <dgm:pt modelId="{07950F85-FE80-44CB-B212-A0A736A99C5B}" type="pres">
      <dgm:prSet presAssocID="{DE30E1C7-700D-44E2-881F-DB6D663B4EF0}" presName="compNode" presStyleCnt="0"/>
      <dgm:spPr/>
    </dgm:pt>
    <dgm:pt modelId="{F1BA5FB9-4B97-44B3-AD39-D32451EC7091}" type="pres">
      <dgm:prSet presAssocID="{DE30E1C7-700D-44E2-881F-DB6D663B4EF0}" presName="iconBgRect" presStyleLbl="bgShp" presStyleIdx="3" presStyleCnt="4"/>
      <dgm:spPr/>
    </dgm:pt>
    <dgm:pt modelId="{D00A8B25-1997-4469-9EC1-CB38B3E7F085}" type="pres">
      <dgm:prSet presAssocID="{DE30E1C7-700D-44E2-881F-DB6D663B4EF0}" presName="iconRect" presStyleLbl="node1" presStyleIdx="3" presStyleCnt="4" custLinFactNeighborX="-1471" custLinFactNeighborY="1804"/>
      <dgm:spPr>
        <a:solidFill>
          <a:schemeClr val="accent5"/>
        </a:solidFill>
        <a:ln>
          <a:noFill/>
        </a:ln>
      </dgm:spPr>
    </dgm:pt>
    <dgm:pt modelId="{C72E3464-FC42-4CC2-9A48-3661EB1DF801}" type="pres">
      <dgm:prSet presAssocID="{DE30E1C7-700D-44E2-881F-DB6D663B4EF0}" presName="spaceRect" presStyleCnt="0"/>
      <dgm:spPr/>
    </dgm:pt>
    <dgm:pt modelId="{695833D1-FC31-4E76-8EEB-229A95C85DE1}" type="pres">
      <dgm:prSet presAssocID="{DE30E1C7-700D-44E2-881F-DB6D663B4E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7586625-B709-4C65-B571-72239C32090A}" type="presOf" srcId="{F442122E-77BC-485B-AC51-0B0FBD5C7AC2}" destId="{50D9C340-ED95-4E35-B525-5F99F08AAC52}" srcOrd="0" destOrd="0" presId="urn:microsoft.com/office/officeart/2018/5/layout/IconCircleLabelList"/>
    <dgm:cxn modelId="{5BAF7725-EEB7-4D29-B23E-A5D341F2F842}" srcId="{F442122E-77BC-485B-AC51-0B0FBD5C7AC2}" destId="{DE30E1C7-700D-44E2-881F-DB6D663B4EF0}" srcOrd="3" destOrd="0" parTransId="{1591230A-42E6-40B5-91A7-CD36DA623902}" sibTransId="{604A8EB0-A3A8-4F91-84F9-A90E440FAA87}"/>
    <dgm:cxn modelId="{93526546-2105-4E2F-8F87-BBEE855DAA54}" srcId="{F442122E-77BC-485B-AC51-0B0FBD5C7AC2}" destId="{458B7799-545A-4310-858A-B1D54D184563}" srcOrd="0" destOrd="0" parTransId="{6CA9D8E3-E6CA-4723-A125-9E92B0DC49D9}" sibTransId="{80BC1F7B-9DC9-4B0E-9657-52DDABFF96A3}"/>
    <dgm:cxn modelId="{0AD42967-74D7-4616-A82D-07365E799A37}" type="presOf" srcId="{458B7799-545A-4310-858A-B1D54D184563}" destId="{CF8DB4AF-00D5-4489-8278-27AFCA115C21}" srcOrd="0" destOrd="0" presId="urn:microsoft.com/office/officeart/2018/5/layout/IconCircleLabelList"/>
    <dgm:cxn modelId="{90103653-F891-4B69-99E2-A0D3AB911174}" type="presOf" srcId="{042441BD-7415-47F1-B8EF-A545D44886C2}" destId="{BA687361-DD51-4DA7-BD58-FC63D5D60DA9}" srcOrd="0" destOrd="0" presId="urn:microsoft.com/office/officeart/2018/5/layout/IconCircleLabelList"/>
    <dgm:cxn modelId="{6CD57E81-9707-4B6A-8AED-605F00CF2B56}" type="presOf" srcId="{DE30E1C7-700D-44E2-881F-DB6D663B4EF0}" destId="{695833D1-FC31-4E76-8EEB-229A95C85DE1}" srcOrd="0" destOrd="0" presId="urn:microsoft.com/office/officeart/2018/5/layout/IconCircleLabelList"/>
    <dgm:cxn modelId="{CB450783-15DF-47EB-BC66-9A6D05DAD6E9}" srcId="{F442122E-77BC-485B-AC51-0B0FBD5C7AC2}" destId="{B0875D5A-554D-45C8-9C1B-14EFF3F2CC7B}" srcOrd="2" destOrd="0" parTransId="{EC781F99-9D94-4E6E-AD65-19596AEC47B5}" sibTransId="{31372788-EF81-4DDC-81F9-61DD1C39B6CD}"/>
    <dgm:cxn modelId="{C1E34DBB-915F-4934-BA14-EBE48F99D399}" type="presOf" srcId="{B0875D5A-554D-45C8-9C1B-14EFF3F2CC7B}" destId="{217A624E-A842-486E-95F9-8B4ABDA5D7BA}" srcOrd="0" destOrd="0" presId="urn:microsoft.com/office/officeart/2018/5/layout/IconCircleLabelList"/>
    <dgm:cxn modelId="{DFF467C0-C627-4646-8C31-7BB52C94D355}" srcId="{F442122E-77BC-485B-AC51-0B0FBD5C7AC2}" destId="{042441BD-7415-47F1-B8EF-A545D44886C2}" srcOrd="1" destOrd="0" parTransId="{4F718565-C1ED-4B80-AE60-CBF7A6206F9F}" sibTransId="{13CCA8D7-5BA4-4ACA-8A9B-4079C4F2164E}"/>
    <dgm:cxn modelId="{24EC23A9-BEB5-40A0-BCB8-0018619F800E}" type="presParOf" srcId="{50D9C340-ED95-4E35-B525-5F99F08AAC52}" destId="{C3607F24-2313-40F2-9302-9F9D64E697D1}" srcOrd="0" destOrd="0" presId="urn:microsoft.com/office/officeart/2018/5/layout/IconCircleLabelList"/>
    <dgm:cxn modelId="{276E0F99-4395-47CC-A1F6-229927D93F6D}" type="presParOf" srcId="{C3607F24-2313-40F2-9302-9F9D64E697D1}" destId="{0BE96981-4798-4692-9672-6DB2F1E2210D}" srcOrd="0" destOrd="0" presId="urn:microsoft.com/office/officeart/2018/5/layout/IconCircleLabelList"/>
    <dgm:cxn modelId="{5241B3AE-3CA3-489F-AE01-B9BAC206AD24}" type="presParOf" srcId="{C3607F24-2313-40F2-9302-9F9D64E697D1}" destId="{0BC88731-A405-400C-BD1C-B1E7FBA32515}" srcOrd="1" destOrd="0" presId="urn:microsoft.com/office/officeart/2018/5/layout/IconCircleLabelList"/>
    <dgm:cxn modelId="{1C9F24FB-E8EC-4654-9679-295CC5E7FDBF}" type="presParOf" srcId="{C3607F24-2313-40F2-9302-9F9D64E697D1}" destId="{017E8217-B17C-4C7B-A3B7-AD186F729CDB}" srcOrd="2" destOrd="0" presId="urn:microsoft.com/office/officeart/2018/5/layout/IconCircleLabelList"/>
    <dgm:cxn modelId="{516632AC-B482-4DAC-889C-81734DD99D32}" type="presParOf" srcId="{C3607F24-2313-40F2-9302-9F9D64E697D1}" destId="{CF8DB4AF-00D5-4489-8278-27AFCA115C21}" srcOrd="3" destOrd="0" presId="urn:microsoft.com/office/officeart/2018/5/layout/IconCircleLabelList"/>
    <dgm:cxn modelId="{85D38C22-3078-4001-9358-1477DBEDB5A4}" type="presParOf" srcId="{50D9C340-ED95-4E35-B525-5F99F08AAC52}" destId="{109D70BE-DB85-4481-A655-D8236ECEC123}" srcOrd="1" destOrd="0" presId="urn:microsoft.com/office/officeart/2018/5/layout/IconCircleLabelList"/>
    <dgm:cxn modelId="{91BAA6B1-F685-4360-AFBF-AD2091AEAC69}" type="presParOf" srcId="{50D9C340-ED95-4E35-B525-5F99F08AAC52}" destId="{02DCA12A-EDB8-4865-B951-8226694E6F1D}" srcOrd="2" destOrd="0" presId="urn:microsoft.com/office/officeart/2018/5/layout/IconCircleLabelList"/>
    <dgm:cxn modelId="{28057C4F-1A0C-4F84-9597-0CCA09E75B80}" type="presParOf" srcId="{02DCA12A-EDB8-4865-B951-8226694E6F1D}" destId="{3EBBFDA3-FEC4-4743-9F80-DF863DB03FED}" srcOrd="0" destOrd="0" presId="urn:microsoft.com/office/officeart/2018/5/layout/IconCircleLabelList"/>
    <dgm:cxn modelId="{5AC8CA63-EE7E-4E33-A8E8-A4B83C7D8793}" type="presParOf" srcId="{02DCA12A-EDB8-4865-B951-8226694E6F1D}" destId="{2175CDB6-93EF-4F4A-AC92-B188751BEF58}" srcOrd="1" destOrd="0" presId="urn:microsoft.com/office/officeart/2018/5/layout/IconCircleLabelList"/>
    <dgm:cxn modelId="{850C6C25-FCE9-45C2-AE45-73EE3A5C490B}" type="presParOf" srcId="{02DCA12A-EDB8-4865-B951-8226694E6F1D}" destId="{72504BC1-200A-4146-B92D-BDACA778AC0D}" srcOrd="2" destOrd="0" presId="urn:microsoft.com/office/officeart/2018/5/layout/IconCircleLabelList"/>
    <dgm:cxn modelId="{DB10D791-72FC-4BFA-B301-2A74858E913A}" type="presParOf" srcId="{02DCA12A-EDB8-4865-B951-8226694E6F1D}" destId="{BA687361-DD51-4DA7-BD58-FC63D5D60DA9}" srcOrd="3" destOrd="0" presId="urn:microsoft.com/office/officeart/2018/5/layout/IconCircleLabelList"/>
    <dgm:cxn modelId="{5955CDE6-E576-4AE6-87ED-B73F469DA24F}" type="presParOf" srcId="{50D9C340-ED95-4E35-B525-5F99F08AAC52}" destId="{975CEE95-44E4-4BC0-89E7-45182DC90336}" srcOrd="3" destOrd="0" presId="urn:microsoft.com/office/officeart/2018/5/layout/IconCircleLabelList"/>
    <dgm:cxn modelId="{BF439C00-6848-4917-AC56-914FDB513DA9}" type="presParOf" srcId="{50D9C340-ED95-4E35-B525-5F99F08AAC52}" destId="{356E60ED-4E5B-4264-90B6-2D207F25DD9B}" srcOrd="4" destOrd="0" presId="urn:microsoft.com/office/officeart/2018/5/layout/IconCircleLabelList"/>
    <dgm:cxn modelId="{FF25E093-7852-48B8-B05A-A0E8AB234D07}" type="presParOf" srcId="{356E60ED-4E5B-4264-90B6-2D207F25DD9B}" destId="{82B56F67-BC1F-40C4-A8EC-A6B51761AE15}" srcOrd="0" destOrd="0" presId="urn:microsoft.com/office/officeart/2018/5/layout/IconCircleLabelList"/>
    <dgm:cxn modelId="{93D68793-AED4-4E7C-A464-9DF1F8593DCD}" type="presParOf" srcId="{356E60ED-4E5B-4264-90B6-2D207F25DD9B}" destId="{611DFBC6-7123-400D-8B76-9EEEC22CC50B}" srcOrd="1" destOrd="0" presId="urn:microsoft.com/office/officeart/2018/5/layout/IconCircleLabelList"/>
    <dgm:cxn modelId="{2E83284B-93F2-4749-844D-B0D9A82BF907}" type="presParOf" srcId="{356E60ED-4E5B-4264-90B6-2D207F25DD9B}" destId="{B1FC9D55-1BF1-4061-ABE6-5BF6D69CA199}" srcOrd="2" destOrd="0" presId="urn:microsoft.com/office/officeart/2018/5/layout/IconCircleLabelList"/>
    <dgm:cxn modelId="{FC9EA751-B65B-4695-9FE9-D61A129FD49F}" type="presParOf" srcId="{356E60ED-4E5B-4264-90B6-2D207F25DD9B}" destId="{217A624E-A842-486E-95F9-8B4ABDA5D7BA}" srcOrd="3" destOrd="0" presId="urn:microsoft.com/office/officeart/2018/5/layout/IconCircleLabelList"/>
    <dgm:cxn modelId="{3465FC96-E590-4061-B1EE-5F0823F5245E}" type="presParOf" srcId="{50D9C340-ED95-4E35-B525-5F99F08AAC52}" destId="{6B58EA8F-198E-4A8C-ABAF-BD1F740C5C2A}" srcOrd="5" destOrd="0" presId="urn:microsoft.com/office/officeart/2018/5/layout/IconCircleLabelList"/>
    <dgm:cxn modelId="{E23C7CED-67B2-4E92-B4B9-2972814F2B1F}" type="presParOf" srcId="{50D9C340-ED95-4E35-B525-5F99F08AAC52}" destId="{07950F85-FE80-44CB-B212-A0A736A99C5B}" srcOrd="6" destOrd="0" presId="urn:microsoft.com/office/officeart/2018/5/layout/IconCircleLabelList"/>
    <dgm:cxn modelId="{5090A5EA-E118-488F-B4C2-19C4F0609D76}" type="presParOf" srcId="{07950F85-FE80-44CB-B212-A0A736A99C5B}" destId="{F1BA5FB9-4B97-44B3-AD39-D32451EC7091}" srcOrd="0" destOrd="0" presId="urn:microsoft.com/office/officeart/2018/5/layout/IconCircleLabelList"/>
    <dgm:cxn modelId="{965BAFA5-FC1C-47A7-AB37-E38667199B03}" type="presParOf" srcId="{07950F85-FE80-44CB-B212-A0A736A99C5B}" destId="{D00A8B25-1997-4469-9EC1-CB38B3E7F085}" srcOrd="1" destOrd="0" presId="urn:microsoft.com/office/officeart/2018/5/layout/IconCircleLabelList"/>
    <dgm:cxn modelId="{7F1970ED-58E7-4F25-8FC5-87CC1A0185F7}" type="presParOf" srcId="{07950F85-FE80-44CB-B212-A0A736A99C5B}" destId="{C72E3464-FC42-4CC2-9A48-3661EB1DF801}" srcOrd="2" destOrd="0" presId="urn:microsoft.com/office/officeart/2018/5/layout/IconCircleLabelList"/>
    <dgm:cxn modelId="{0985027A-8628-4FC5-867A-6554BF39530E}" type="presParOf" srcId="{07950F85-FE80-44CB-B212-A0A736A99C5B}" destId="{695833D1-FC31-4E76-8EEB-229A95C85DE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E96981-4798-4692-9672-6DB2F1E2210D}">
      <dsp:nvSpPr>
        <dsp:cNvPr id="0" name=""/>
        <dsp:cNvSpPr/>
      </dsp:nvSpPr>
      <dsp:spPr>
        <a:xfrm>
          <a:off x="906836" y="327493"/>
          <a:ext cx="1261236" cy="12612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88731-A405-400C-BD1C-B1E7FBA32515}">
      <dsp:nvSpPr>
        <dsp:cNvPr id="0" name=""/>
        <dsp:cNvSpPr/>
      </dsp:nvSpPr>
      <dsp:spPr>
        <a:xfrm>
          <a:off x="1177723" y="609336"/>
          <a:ext cx="723660" cy="723660"/>
        </a:xfrm>
        <a:prstGeom prst="rect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DB4AF-00D5-4489-8278-27AFCA115C21}">
      <dsp:nvSpPr>
        <dsp:cNvPr id="0" name=""/>
        <dsp:cNvSpPr/>
      </dsp:nvSpPr>
      <dsp:spPr>
        <a:xfrm>
          <a:off x="50365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Caffe: Portable. Low level, so hard and painful.</a:t>
          </a:r>
        </a:p>
      </dsp:txBody>
      <dsp:txXfrm>
        <a:off x="503654" y="1981573"/>
        <a:ext cx="2067600" cy="720000"/>
      </dsp:txXfrm>
    </dsp:sp>
    <dsp:sp modelId="{3EBBFDA3-FEC4-4743-9F80-DF863DB03FED}">
      <dsp:nvSpPr>
        <dsp:cNvPr id="0" name=""/>
        <dsp:cNvSpPr/>
      </dsp:nvSpPr>
      <dsp:spPr>
        <a:xfrm>
          <a:off x="3336266" y="327493"/>
          <a:ext cx="1261236" cy="1261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5CDB6-93EF-4F4A-AC92-B188751BEF58}">
      <dsp:nvSpPr>
        <dsp:cNvPr id="0" name=""/>
        <dsp:cNvSpPr/>
      </dsp:nvSpPr>
      <dsp:spPr>
        <a:xfrm>
          <a:off x="3605054" y="596281"/>
          <a:ext cx="723660" cy="72366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87361-DD51-4DA7-BD58-FC63D5D60DA9}">
      <dsp:nvSpPr>
        <dsp:cNvPr id="0" name=""/>
        <dsp:cNvSpPr/>
      </dsp:nvSpPr>
      <dsp:spPr>
        <a:xfrm>
          <a:off x="293308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Tensorflow: rich in functionality, but the code is hard to read (not python-like).</a:t>
          </a:r>
        </a:p>
      </dsp:txBody>
      <dsp:txXfrm>
        <a:off x="2933084" y="1981573"/>
        <a:ext cx="2067600" cy="720000"/>
      </dsp:txXfrm>
    </dsp:sp>
    <dsp:sp modelId="{82B56F67-BC1F-40C4-A8EC-A6B51761AE15}">
      <dsp:nvSpPr>
        <dsp:cNvPr id="0" name=""/>
        <dsp:cNvSpPr/>
      </dsp:nvSpPr>
      <dsp:spPr>
        <a:xfrm>
          <a:off x="5765696" y="327493"/>
          <a:ext cx="1261236" cy="12612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DFBC6-7123-400D-8B76-9EEEC22CC50B}">
      <dsp:nvSpPr>
        <dsp:cNvPr id="0" name=""/>
        <dsp:cNvSpPr/>
      </dsp:nvSpPr>
      <dsp:spPr>
        <a:xfrm>
          <a:off x="6034484" y="596281"/>
          <a:ext cx="723660" cy="72366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A624E-A842-486E-95F9-8B4ABDA5D7BA}">
      <dsp:nvSpPr>
        <dsp:cNvPr id="0" name=""/>
        <dsp:cNvSpPr/>
      </dsp:nvSpPr>
      <dsp:spPr>
        <a:xfrm>
          <a:off x="536251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Keras: simplest and easiest to use. hard to implement anything sophisticated.</a:t>
          </a:r>
        </a:p>
      </dsp:txBody>
      <dsp:txXfrm>
        <a:off x="5362514" y="1981573"/>
        <a:ext cx="2067600" cy="720000"/>
      </dsp:txXfrm>
    </dsp:sp>
    <dsp:sp modelId="{F1BA5FB9-4B97-44B3-AD39-D32451EC7091}">
      <dsp:nvSpPr>
        <dsp:cNvPr id="0" name=""/>
        <dsp:cNvSpPr/>
      </dsp:nvSpPr>
      <dsp:spPr>
        <a:xfrm>
          <a:off x="8195127" y="327493"/>
          <a:ext cx="1261236" cy="12612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A8B25-1997-4469-9EC1-CB38B3E7F085}">
      <dsp:nvSpPr>
        <dsp:cNvPr id="0" name=""/>
        <dsp:cNvSpPr/>
      </dsp:nvSpPr>
      <dsp:spPr>
        <a:xfrm>
          <a:off x="8453269" y="609336"/>
          <a:ext cx="723660" cy="723660"/>
        </a:xfrm>
        <a:prstGeom prst="rect">
          <a:avLst/>
        </a:prstGeom>
        <a:solidFill>
          <a:schemeClr val="accent5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833D1-FC31-4E76-8EEB-229A95C85DE1}">
      <dsp:nvSpPr>
        <dsp:cNvPr id="0" name=""/>
        <dsp:cNvSpPr/>
      </dsp:nvSpPr>
      <dsp:spPr>
        <a:xfrm>
          <a:off x="7791945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Pytorch: Flexible, easy to read. Might be slow for complicated programs.</a:t>
          </a:r>
        </a:p>
      </dsp:txBody>
      <dsp:txXfrm>
        <a:off x="7791945" y="1981573"/>
        <a:ext cx="20676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9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0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66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081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22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2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5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56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8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0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64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2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7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6E3B177-D42E-435B-B450-D9CDC709B2AA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46DAD90-D3B1-4912-B266-1EBE6BA1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6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gradient.pub/state-of-ml-frameworks-2019-pytorch-dominates-research-tensorflow-dominates-industry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naconda.com/distribution/#window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260B-6B8B-4890-8280-51BAEEF55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73BCA-5DD0-4A78-88E6-78A417F1D0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Hong Xu</a:t>
            </a:r>
          </a:p>
          <a:p>
            <a:r>
              <a:rPr lang="en-US" dirty="0"/>
              <a:t>Based on </a:t>
            </a:r>
            <a:r>
              <a:rPr lang="en-US" dirty="0" err="1"/>
              <a:t>Chongruo</a:t>
            </a:r>
            <a:r>
              <a:rPr lang="en-US" dirty="0"/>
              <a:t> Wu’s tutorial</a:t>
            </a:r>
          </a:p>
        </p:txBody>
      </p:sp>
    </p:spTree>
    <p:extLst>
      <p:ext uri="{BB962C8B-B14F-4D97-AF65-F5344CB8AC3E}">
        <p14:creationId xmlns:p14="http://schemas.microsoft.com/office/powerpoint/2010/main" val="1457638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729F-B2D4-452C-8072-49D25399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in academia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C2A7-5E3A-4ECD-AC97-0223CAF927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ratio_medium-1">
            <a:extLst>
              <a:ext uri="{FF2B5EF4-FFF2-40B4-BE49-F238E27FC236}">
                <a16:creationId xmlns:a16="http://schemas.microsoft.com/office/drawing/2014/main" id="{169A23E1-7EC9-4A11-A1BF-0BBD1B1FE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578" y="1949165"/>
            <a:ext cx="6796730" cy="444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8F561-CFF2-4A84-B21E-F510B76C32D7}"/>
              </a:ext>
            </a:extLst>
          </p:cNvPr>
          <p:cNvSpPr txBox="1"/>
          <p:nvPr/>
        </p:nvSpPr>
        <p:spPr>
          <a:xfrm>
            <a:off x="278936" y="6549659"/>
            <a:ext cx="11633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3"/>
              </a:rPr>
              <a:t>https://thegradient.pub/state-of-ml-frameworks-2019-pytorch-dominates-research-tensorflow-dominates-industry/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157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1A9F-8F3A-4286-9DEB-DC6A841E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A3D3-81B2-48F9-AB5D-D994116A7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Only operations with “sub-gradient” can be applied on Tensor</a:t>
            </a:r>
          </a:p>
          <a:p>
            <a:pPr marL="0" indent="0">
              <a:buNone/>
            </a:pPr>
            <a:r>
              <a:rPr lang="en-US" dirty="0"/>
              <a:t>Arithmetic</a:t>
            </a:r>
            <a:r>
              <a:rPr lang="zh-CN" altLang="en-US" dirty="0"/>
              <a:t>： </a:t>
            </a:r>
            <a:r>
              <a:rPr lang="en-US" altLang="zh-CN" dirty="0"/>
              <a:t>+,  -, </a:t>
            </a:r>
            <a:r>
              <a:rPr lang="zh-CN" altLang="en-US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Elementary functions: exp, log, max, sin, tan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9BE1E-3CAC-47A5-B8F1-45C9832A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75" y="2766527"/>
            <a:ext cx="4346825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1A9F-8F3A-4286-9DEB-DC6A841E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A3D3-81B2-48F9-AB5D-D994116A72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Only operations with “sub-gradient” can be applied on Tensor</a:t>
            </a:r>
          </a:p>
          <a:p>
            <a:pPr marL="0" indent="0">
              <a:buNone/>
            </a:pPr>
            <a:r>
              <a:rPr lang="en-US" dirty="0"/>
              <a:t>Arithmetic</a:t>
            </a:r>
            <a:r>
              <a:rPr lang="zh-CN" altLang="en-US" dirty="0"/>
              <a:t>： </a:t>
            </a:r>
            <a:r>
              <a:rPr lang="en-US" altLang="zh-CN" dirty="0"/>
              <a:t>+,  -, </a:t>
            </a:r>
            <a:r>
              <a:rPr lang="zh-CN" altLang="en-US" dirty="0"/>
              <a:t>*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Elementary functions: exp, log, max, sin, tan</a:t>
            </a:r>
          </a:p>
          <a:p>
            <a:endParaRPr lang="en-US" dirty="0"/>
          </a:p>
          <a:p>
            <a:r>
              <a:rPr lang="en-US" dirty="0"/>
              <a:t>What operations are not “differentiable”?</a:t>
            </a:r>
          </a:p>
          <a:p>
            <a:pPr marL="0" indent="0">
              <a:buNone/>
            </a:pPr>
            <a:r>
              <a:rPr lang="en-US" dirty="0"/>
              <a:t>For example: “Vanilla” sampling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9BE1E-3CAC-47A5-B8F1-45C9832A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75" y="2766527"/>
            <a:ext cx="4346825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836-8719-498A-B630-74E276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41E2-9C8B-4C71-B214-6883FEB8E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Frameworks Overview: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  <a:p>
            <a:r>
              <a:rPr lang="en-US" dirty="0" err="1">
                <a:solidFill>
                  <a:srgbClr val="FF0000"/>
                </a:solidFill>
              </a:rPr>
              <a:t>Pytorch</a:t>
            </a:r>
            <a:r>
              <a:rPr lang="en-US" dirty="0">
                <a:solidFill>
                  <a:srgbClr val="FF0000"/>
                </a:solidFill>
              </a:rPr>
              <a:t>: Installation and running</a:t>
            </a:r>
          </a:p>
          <a:p>
            <a:r>
              <a:rPr lang="en-US" dirty="0" err="1"/>
              <a:t>Pytorch</a:t>
            </a:r>
            <a:r>
              <a:rPr lang="en-US" dirty="0"/>
              <a:t>: building blocks</a:t>
            </a:r>
          </a:p>
          <a:p>
            <a:r>
              <a:rPr lang="en-US" dirty="0" err="1"/>
              <a:t>Pytorch</a:t>
            </a:r>
            <a:r>
              <a:rPr lang="en-US" dirty="0"/>
              <a:t>: optimizer</a:t>
            </a:r>
          </a:p>
          <a:p>
            <a:r>
              <a:rPr lang="en-US" dirty="0" err="1"/>
              <a:t>Pytorch</a:t>
            </a:r>
            <a:r>
              <a:rPr lang="en-US" dirty="0"/>
              <a:t>: MNIST step-by-step example</a:t>
            </a:r>
          </a:p>
          <a:p>
            <a:r>
              <a:rPr lang="en-US" dirty="0" err="1"/>
              <a:t>Pytorch</a:t>
            </a:r>
            <a:r>
              <a:rPr lang="en-US" dirty="0"/>
              <a:t>: starting a project</a:t>
            </a:r>
          </a:p>
          <a:p>
            <a:r>
              <a:rPr lang="en-US" dirty="0"/>
              <a:t>Other resources</a:t>
            </a:r>
          </a:p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</a:p>
        </p:txBody>
      </p:sp>
    </p:spTree>
    <p:extLst>
      <p:ext uri="{BB962C8B-B14F-4D97-AF65-F5344CB8AC3E}">
        <p14:creationId xmlns:p14="http://schemas.microsoft.com/office/powerpoint/2010/main" val="4157615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1F0E-1D8C-4495-9039-7916E5D5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: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15648-4F5C-4B26-AA3B-5DD91AEC84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3"/>
            <a:ext cx="10363826" cy="1743514"/>
          </a:xfrm>
        </p:spPr>
        <p:txBody>
          <a:bodyPr/>
          <a:lstStyle/>
          <a:p>
            <a:r>
              <a:rPr lang="en-US" dirty="0"/>
              <a:t>Prerequisites:</a:t>
            </a:r>
          </a:p>
          <a:p>
            <a:pPr lvl="1"/>
            <a:r>
              <a:rPr lang="en-US" dirty="0"/>
              <a:t>64-bit processor</a:t>
            </a:r>
          </a:p>
          <a:p>
            <a:pPr lvl="1"/>
            <a:r>
              <a:rPr lang="en-US" dirty="0"/>
              <a:t>64-bit Operating system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Python Training | Python programming, Python logo, Programming ...">
            <a:extLst>
              <a:ext uri="{FF2B5EF4-FFF2-40B4-BE49-F238E27FC236}">
                <a16:creationId xmlns:a16="http://schemas.microsoft.com/office/drawing/2014/main" id="{354529C6-BEF3-46EF-B679-9C301AB6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336" y="2214694"/>
            <a:ext cx="3680168" cy="15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7A9A72-489C-46A7-B29B-58E7D7C051A0}"/>
              </a:ext>
            </a:extLst>
          </p:cNvPr>
          <p:cNvSpPr/>
          <p:nvPr/>
        </p:nvSpPr>
        <p:spPr>
          <a:xfrm>
            <a:off x="5223545" y="4455953"/>
            <a:ext cx="56821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all" dirty="0"/>
              <a:t>GPU Prerequisites: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cap="all" dirty="0"/>
              <a:t>GPU (</a:t>
            </a:r>
            <a:r>
              <a:rPr lang="en-US" sz="2000" cap="all" dirty="0" err="1"/>
              <a:t>NVIDia</a:t>
            </a:r>
            <a:r>
              <a:rPr lang="en-US" sz="2000" cap="all" dirty="0"/>
              <a:t> preferably). More work on </a:t>
            </a:r>
            <a:r>
              <a:rPr lang="en-US" sz="2000" cap="all" dirty="0" err="1"/>
              <a:t>amd</a:t>
            </a:r>
            <a:r>
              <a:rPr lang="en-US" sz="2000" cap="all" dirty="0"/>
              <a:t> GPUs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cap="all" dirty="0" err="1"/>
              <a:t>cuda</a:t>
            </a:r>
            <a:endParaRPr lang="en-US" sz="2000" cap="all" dirty="0"/>
          </a:p>
        </p:txBody>
      </p:sp>
      <p:pic>
        <p:nvPicPr>
          <p:cNvPr id="2052" name="Picture 4" descr="CUDA - Wikipedia">
            <a:extLst>
              <a:ext uri="{FF2B5EF4-FFF2-40B4-BE49-F238E27FC236}">
                <a16:creationId xmlns:a16="http://schemas.microsoft.com/office/drawing/2014/main" id="{5E2CECB8-A0B0-4123-9C7F-440251E3A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67" y="4349080"/>
            <a:ext cx="2857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95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1F0E-1D8C-4495-9039-7916E5D5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: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15648-4F5C-4B26-AA3B-5DD91AEC84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9898" y="2228289"/>
            <a:ext cx="4957894" cy="1895913"/>
          </a:xfrm>
        </p:spPr>
        <p:txBody>
          <a:bodyPr>
            <a:normAutofit/>
          </a:bodyPr>
          <a:lstStyle/>
          <a:p>
            <a:r>
              <a:rPr lang="en-US" sz="1700" dirty="0"/>
              <a:t>Anaconda (recommended option):</a:t>
            </a:r>
          </a:p>
          <a:p>
            <a:pPr lvl="1"/>
            <a:r>
              <a:rPr lang="en-US" sz="1700" dirty="0"/>
              <a:t>Install </a:t>
            </a:r>
            <a:r>
              <a:rPr lang="en-US" sz="17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anaconda</a:t>
            </a:r>
            <a:endParaRPr lang="en-US" sz="1700" dirty="0">
              <a:solidFill>
                <a:schemeClr val="accent1"/>
              </a:solidFill>
            </a:endParaRPr>
          </a:p>
          <a:p>
            <a:pPr lvl="1"/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install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torchvision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cudatoolkit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=10.1 -c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E0C5D9-30F3-4072-B76C-7F778CA898B4}"/>
              </a:ext>
            </a:extLst>
          </p:cNvPr>
          <p:cNvSpPr txBox="1">
            <a:spLocks/>
          </p:cNvSpPr>
          <p:nvPr/>
        </p:nvSpPr>
        <p:spPr>
          <a:xfrm>
            <a:off x="913775" y="4263525"/>
            <a:ext cx="5462630" cy="18959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pip (second option):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Pip install torch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torchvision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(</a:t>
            </a:r>
            <a:r>
              <a:rPr lang="en-US" dirty="0" err="1"/>
              <a:t>linux</a:t>
            </a:r>
            <a:r>
              <a:rPr lang="en-US" dirty="0"/>
              <a:t>/mac)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Pip install torch===1.4.0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torchvision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===0.5.0 –f https://download.pytorch.org/whl/torch_stable.html </a:t>
            </a:r>
            <a:r>
              <a:rPr lang="en-US" dirty="0"/>
              <a:t>(windows)</a:t>
            </a:r>
          </a:p>
        </p:txBody>
      </p:sp>
      <p:pic>
        <p:nvPicPr>
          <p:cNvPr id="3077" name="Picture 5" descr="Anaconda (Python distribution) - Wikipedia">
            <a:extLst>
              <a:ext uri="{FF2B5EF4-FFF2-40B4-BE49-F238E27FC236}">
                <a16:creationId xmlns:a16="http://schemas.microsoft.com/office/drawing/2014/main" id="{F6D09431-C734-4805-A914-5C270670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52" y="2214694"/>
            <a:ext cx="3254015" cy="162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ow To Install pip Python package manager on FreeBSD 12 ...">
            <a:extLst>
              <a:ext uri="{FF2B5EF4-FFF2-40B4-BE49-F238E27FC236}">
                <a16:creationId xmlns:a16="http://schemas.microsoft.com/office/drawing/2014/main" id="{CBFDD70D-0444-41B3-9883-FC7EA943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14" y="441138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94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B31A706-2873-4971-8BF0-CBBBD9ABD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4E4063-9B3D-4B96-B5DC-0085355E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991" y="1294213"/>
            <a:ext cx="3675696" cy="4261676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F39D056-257D-44E2-9374-900B94D4F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975A1B-60A7-442B-A5E5-4357D1A6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4" y="957486"/>
            <a:ext cx="5614603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Pytorch: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BD819-F0B0-4F3A-B160-EC869EEFC6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1075" y="4165600"/>
            <a:ext cx="5614602" cy="1715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>
                <a:solidFill>
                  <a:schemeClr val="tx1">
                    <a:lumMod val="50000"/>
                    <a:lumOff val="50000"/>
                  </a:schemeClr>
                </a:solidFill>
              </a:rPr>
              <a:t>Once installed, refer to the jupyter notebook for the rest of the tutorial.</a:t>
            </a:r>
          </a:p>
        </p:txBody>
      </p:sp>
    </p:spTree>
    <p:extLst>
      <p:ext uri="{BB962C8B-B14F-4D97-AF65-F5344CB8AC3E}">
        <p14:creationId xmlns:p14="http://schemas.microsoft.com/office/powerpoint/2010/main" val="44402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836-8719-498A-B630-74E276A2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41E2-9C8B-4C71-B214-6883FEB8EA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Frameworks Overview: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  <a:p>
            <a:r>
              <a:rPr lang="en-US" dirty="0" err="1"/>
              <a:t>Pytorch</a:t>
            </a:r>
            <a:r>
              <a:rPr lang="en-US" dirty="0"/>
              <a:t>: Installation and running</a:t>
            </a:r>
          </a:p>
          <a:p>
            <a:r>
              <a:rPr lang="en-US" dirty="0" err="1"/>
              <a:t>Pytorch</a:t>
            </a:r>
            <a:r>
              <a:rPr lang="en-US" dirty="0"/>
              <a:t>: building blocks</a:t>
            </a:r>
          </a:p>
          <a:p>
            <a:r>
              <a:rPr lang="en-US" dirty="0" err="1"/>
              <a:t>Pytorch</a:t>
            </a:r>
            <a:r>
              <a:rPr lang="en-US" dirty="0"/>
              <a:t>: optimizer, scheduler and data loader</a:t>
            </a:r>
          </a:p>
          <a:p>
            <a:r>
              <a:rPr lang="en-US" dirty="0" err="1"/>
              <a:t>Pytorch</a:t>
            </a:r>
            <a:r>
              <a:rPr lang="en-US" dirty="0"/>
              <a:t>: MNIST step-by-step example</a:t>
            </a:r>
          </a:p>
          <a:p>
            <a:r>
              <a:rPr lang="en-US" dirty="0" err="1"/>
              <a:t>Pytorch</a:t>
            </a:r>
            <a:r>
              <a:rPr lang="en-US" dirty="0"/>
              <a:t>: ideal Project structure</a:t>
            </a:r>
          </a:p>
          <a:p>
            <a:r>
              <a:rPr lang="en-US" dirty="0"/>
              <a:t>Other resources</a:t>
            </a:r>
          </a:p>
          <a:p>
            <a:r>
              <a:rPr lang="en-US" dirty="0" err="1"/>
              <a:t>Tensorflow</a:t>
            </a:r>
            <a:r>
              <a:rPr lang="en-US" dirty="0"/>
              <a:t> briefly: MNIST example</a:t>
            </a:r>
          </a:p>
        </p:txBody>
      </p:sp>
    </p:spTree>
    <p:extLst>
      <p:ext uri="{BB962C8B-B14F-4D97-AF65-F5344CB8AC3E}">
        <p14:creationId xmlns:p14="http://schemas.microsoft.com/office/powerpoint/2010/main" val="36529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F6229-57DF-48D2-B11F-4A033A88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Democratization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BF529-A8C5-47AB-B093-A75DB6B4FB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Democratization is defined as the action/development of making something accessible to everyone, to the “common masses.” </a:t>
            </a:r>
          </a:p>
          <a:p>
            <a:r>
              <a:rPr lang="en-US" i="1" dirty="0"/>
              <a:t>This is done through deep learning frameworks.</a:t>
            </a:r>
            <a:endParaRPr lang="en-US" dirty="0"/>
          </a:p>
          <a:p>
            <a:endParaRPr lang="en-US" i="1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BA6B62-99D8-48F3-982F-08560C9F90A8}"/>
              </a:ext>
            </a:extLst>
          </p:cNvPr>
          <p:cNvGrpSpPr/>
          <p:nvPr/>
        </p:nvGrpSpPr>
        <p:grpSpPr>
          <a:xfrm>
            <a:off x="4017950" y="4110605"/>
            <a:ext cx="4156099" cy="2446176"/>
            <a:chOff x="1247502" y="1833559"/>
            <a:chExt cx="8181626" cy="48155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E44E4C-00B2-431A-ABE3-E28F8FE0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7151" y="1887360"/>
              <a:ext cx="2372866" cy="19700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392CB7-63DF-4458-B2EC-E5A9E696C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502" y="4920436"/>
              <a:ext cx="3455126" cy="7933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CC523B-6F0C-4DC3-84A8-FE622CC8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956" y="1833559"/>
              <a:ext cx="3481172" cy="18371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3CA41B-734F-4E0F-A471-CB8CE212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5050" y="4058127"/>
              <a:ext cx="2597283" cy="2590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52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993F-05B0-4E21-B7C6-FABED182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2C5D-95FF-4ADB-B100-B7CB6D338C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48CCE-2E96-45F4-A42E-A69FC5803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68" t="21837" r="3801" b="9320"/>
          <a:stretch/>
        </p:blipFill>
        <p:spPr>
          <a:xfrm>
            <a:off x="2040425" y="2067417"/>
            <a:ext cx="8110524" cy="40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8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993F-05B0-4E21-B7C6-FABED182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2C5D-95FF-4ADB-B100-B7CB6D338C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3682C-CA65-44B3-962E-E45BB13C4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15" t="19032" r="3954" b="12584"/>
          <a:stretch/>
        </p:blipFill>
        <p:spPr>
          <a:xfrm>
            <a:off x="2330785" y="2223941"/>
            <a:ext cx="7529804" cy="37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4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993F-05B0-4E21-B7C6-FABED182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Deep Learning frameworks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83617C51-6D01-48D6-9958-566F553597F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96457716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57076E4A-9E6E-4E93-92C9-DFC813E135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144" t="61658" r="21488" b="28284"/>
          <a:stretch/>
        </p:blipFill>
        <p:spPr>
          <a:xfrm>
            <a:off x="4517570" y="3209727"/>
            <a:ext cx="699796" cy="5878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6FDDC2-7F02-4B93-A736-F5349D3695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319" t="57507" r="15966" b="35468"/>
          <a:stretch/>
        </p:blipFill>
        <p:spPr>
          <a:xfrm>
            <a:off x="1936100" y="3298370"/>
            <a:ext cx="979714" cy="4105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47A129-1150-4314-94DB-D169E2DAD1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009" t="50511" r="21983" b="39431"/>
          <a:stretch/>
        </p:blipFill>
        <p:spPr>
          <a:xfrm>
            <a:off x="6976191" y="3209728"/>
            <a:ext cx="625151" cy="5878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82857A-1492-4D53-A3AC-8945035680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352" t="26536" r="12104" b="66280"/>
          <a:stretch/>
        </p:blipFill>
        <p:spPr>
          <a:xfrm>
            <a:off x="9203098" y="3362642"/>
            <a:ext cx="1052802" cy="2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B44F-A07C-4E6C-9771-1378F1E6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Functionalities: Why </a:t>
            </a:r>
            <a:r>
              <a:rPr lang="en-US" dirty="0" err="1"/>
              <a:t>pytorch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3821-E9F9-4C90-8D34-4A83322072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Augmented tensor operations (nearly identical to </a:t>
            </a:r>
            <a:r>
              <a:rPr lang="en-US" dirty="0" err="1"/>
              <a:t>numpy</a:t>
            </a:r>
            <a:r>
              <a:rPr lang="en-US" dirty="0"/>
              <a:t>) Seamless interfaces with existing programs. </a:t>
            </a:r>
          </a:p>
          <a:p>
            <a:r>
              <a:rPr lang="en-US" dirty="0"/>
              <a:t>Automatic differentiation. The very core of Optimization based algorithms.</a:t>
            </a:r>
          </a:p>
          <a:p>
            <a:r>
              <a:rPr lang="en-US" dirty="0"/>
              <a:t>Parallel(CPU/GPU/TPU) and Distributed(multi-machine)  Computing. Essential for large( industrial level) applications. Implemented in C++/CUDA. Highly Efficient.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BEFA7-2DB3-4FF3-B265-C4FDADC2C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52" t="26536" r="12104" b="66280"/>
          <a:stretch/>
        </p:blipFill>
        <p:spPr>
          <a:xfrm>
            <a:off x="4574252" y="2367092"/>
            <a:ext cx="3042870" cy="8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2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60E4-76B0-4442-9805-A2FA13B3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use is almost imperative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E80B-25B6-44A6-974E-9D359F3C7C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C5203-03BD-4201-9EBB-15DEC0F08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4" t="31089" r="4337" b="7688"/>
          <a:stretch/>
        </p:blipFill>
        <p:spPr>
          <a:xfrm>
            <a:off x="1392745" y="2040297"/>
            <a:ext cx="9405883" cy="40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8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60E4-76B0-4442-9805-A2FA13B3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Where to find (free) computing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E80B-25B6-44A6-974E-9D359F3C7C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096626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Your own Gaming PC</a:t>
            </a:r>
          </a:p>
          <a:p>
            <a:pPr>
              <a:lnSpc>
                <a:spcPct val="110000"/>
              </a:lnSpc>
            </a:pPr>
            <a:endParaRPr lang="en-US" sz="1700"/>
          </a:p>
          <a:p>
            <a:pPr>
              <a:lnSpc>
                <a:spcPct val="110000"/>
              </a:lnSpc>
            </a:pPr>
            <a:r>
              <a:rPr lang="en-US" sz="1700"/>
              <a:t> CHPC ( University) , CADE (College of Engineering)</a:t>
            </a:r>
          </a:p>
          <a:p>
            <a:pPr>
              <a:lnSpc>
                <a:spcPct val="110000"/>
              </a:lnSpc>
            </a:pPr>
            <a:endParaRPr lang="en-US" sz="1700"/>
          </a:p>
          <a:p>
            <a:pPr>
              <a:lnSpc>
                <a:spcPct val="110000"/>
              </a:lnSpc>
            </a:pPr>
            <a:r>
              <a:rPr lang="en-US" sz="1700"/>
              <a:t>AWS/Google Cloud Platform: First time coupon.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  <a:p>
            <a:pPr>
              <a:lnSpc>
                <a:spcPct val="110000"/>
              </a:lnSpc>
            </a:pPr>
            <a:r>
              <a:rPr lang="en-US" sz="1700"/>
              <a:t>Google </a:t>
            </a:r>
            <a:r>
              <a:rPr lang="en-US" sz="1700" err="1"/>
              <a:t>Colab</a:t>
            </a:r>
            <a:r>
              <a:rPr lang="en-US" sz="1700"/>
              <a:t>: Always free, equipped with GPU and TPU!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</p:txBody>
      </p:sp>
      <p:pic>
        <p:nvPicPr>
          <p:cNvPr id="1026" name="Picture 2" descr="CADE Lab - Facility Operator - University of Utah | LinkedIn">
            <a:extLst>
              <a:ext uri="{FF2B5EF4-FFF2-40B4-BE49-F238E27FC236}">
                <a16:creationId xmlns:a16="http://schemas.microsoft.com/office/drawing/2014/main" id="{B76E15B8-B3F7-46FC-98AF-870C80C75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3" r="-2" b="2389"/>
          <a:stretch/>
        </p:blipFill>
        <p:spPr bwMode="auto">
          <a:xfrm>
            <a:off x="7370064" y="2505456"/>
            <a:ext cx="3494466" cy="2935224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9641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498</Words>
  <Application>Microsoft Office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Droplet</vt:lpstr>
      <vt:lpstr>Pytorch Tutorial</vt:lpstr>
      <vt:lpstr>Structure</vt:lpstr>
      <vt:lpstr>Democratization of Deep learning</vt:lpstr>
      <vt:lpstr>Deep Learning frameworks</vt:lpstr>
      <vt:lpstr>Deep Learning frameworks</vt:lpstr>
      <vt:lpstr>Deep Learning frameworks</vt:lpstr>
      <vt:lpstr>Functionalities: Why pytorch?</vt:lpstr>
      <vt:lpstr>GPU use is almost imperative</vt:lpstr>
      <vt:lpstr>Where to find (free) computing resources</vt:lpstr>
      <vt:lpstr>Pytorch in academia</vt:lpstr>
      <vt:lpstr>Automatic differentiation</vt:lpstr>
      <vt:lpstr>Automatic differentiation</vt:lpstr>
      <vt:lpstr>Structure</vt:lpstr>
      <vt:lpstr>Pytorch: Installation</vt:lpstr>
      <vt:lpstr>Pytorch: Installation</vt:lpstr>
      <vt:lpstr>Pytorch: running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Tutorial</dc:title>
  <dc:creator>Hong Xu</dc:creator>
  <cp:lastModifiedBy>Hong Xu</cp:lastModifiedBy>
  <cp:revision>6</cp:revision>
  <dcterms:created xsi:type="dcterms:W3CDTF">2020-04-08T20:09:19Z</dcterms:created>
  <dcterms:modified xsi:type="dcterms:W3CDTF">2020-04-09T05:55:31Z</dcterms:modified>
</cp:coreProperties>
</file>